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</p:sldIdLst>
  <p:sldSz cx="12192000" cy="6858000"/>
  <p:notesSz cx="6858000" cy="9144000"/>
  <p:embeddedFontLst>
    <p:embeddedFont>
      <p:font typeface="Calibri Light" panose="020F0302020204030204" pitchFamily="34" charset="0"/>
      <p:regular r:id="rId12"/>
      <p:italic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  <p:embeddedFont>
      <p:font typeface="Open Sans Semibold" panose="020B0706030804020204" pitchFamily="34" charset="0"/>
      <p:bold r:id="rId18"/>
      <p:boldItalic r:id="rId19"/>
    </p:embeddedFont>
    <p:embeddedFont>
      <p:font typeface="Impact" panose="020B0806030902050204" pitchFamily="34" charset="0"/>
      <p:regular r:id="rId20"/>
    </p:embeddedFont>
    <p:embeddedFont>
      <p:font typeface="Open Sans" panose="020B0606030504020204" pitchFamily="3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84C0"/>
    <a:srgbClr val="1E6E9E"/>
    <a:srgbClr val="2177AB"/>
    <a:srgbClr val="207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3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7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2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4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9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3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3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1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DCC0C3-E31E-46D3-9191-A91BE750020E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CAB90E5-1977-49E2-B373-92BA9A5DAF9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0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2508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-9525" y="6475495"/>
            <a:ext cx="12201525" cy="0"/>
          </a:xfrm>
          <a:prstGeom prst="line">
            <a:avLst/>
          </a:prstGeom>
          <a:ln w="63500">
            <a:solidFill>
              <a:srgbClr val="2084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01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15279"/>
            <a:ext cx="12192000" cy="37395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50587" y="1431515"/>
            <a:ext cx="70821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600" dirty="0" smtClean="0">
                <a:solidFill>
                  <a:srgbClr val="1E6E9E"/>
                </a:solidFill>
                <a:latin typeface="Impact" panose="020B0806030902050204" pitchFamily="34" charset="0"/>
              </a:rPr>
              <a:t>PERCHE’ ISCRIVERSI </a:t>
            </a:r>
          </a:p>
          <a:p>
            <a:pPr algn="r"/>
            <a:r>
              <a:rPr lang="it-IT" sz="3600" dirty="0" smtClean="0">
                <a:solidFill>
                  <a:schemeClr val="bg1"/>
                </a:solidFill>
                <a:latin typeface="Impact" panose="020B0806030902050204" pitchFamily="34" charset="0"/>
              </a:rPr>
              <a:t>AD UN ISTITUTO PROFESSIONALE</a:t>
            </a:r>
            <a:endParaRPr lang="en-US" sz="36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90" y="4162925"/>
            <a:ext cx="4916322" cy="196593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73500" y="4413243"/>
            <a:ext cx="45400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srgbClr val="1E6E9E"/>
                </a:solidFill>
                <a:latin typeface="Impact" panose="020B0806030902050204" pitchFamily="34" charset="0"/>
              </a:rPr>
              <a:t>UNA RIFORMA PER IL FUTURO: COSA CAMBIA DAL 2018/2019</a:t>
            </a:r>
            <a:endParaRPr lang="en-US" sz="32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70" y="4315327"/>
            <a:ext cx="1384719" cy="136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62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604041"/>
            <a:ext cx="381194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ISTITUTO </a:t>
            </a:r>
            <a:r>
              <a:rPr lang="it-IT" sz="2000" b="1" u="sng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DIPLOMA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QUINQUENNALE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ISTRUZIONE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TERZIARIA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40735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I POSSIBILI PERCORSI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2125" y="5418738"/>
            <a:ext cx="1878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(ITS, Universita’)</a:t>
            </a:r>
          </a:p>
        </p:txBody>
      </p:sp>
      <p:sp>
        <p:nvSpPr>
          <p:cNvPr id="4" name="Rectangle 3"/>
          <p:cNvSpPr/>
          <p:nvPr/>
        </p:nvSpPr>
        <p:spPr>
          <a:xfrm>
            <a:off x="5904797" y="4502212"/>
            <a:ext cx="2895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MONDO DEL LAVORO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5499" y="2853035"/>
            <a:ext cx="38976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QUALIFICA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TRIENNALE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DIPLOMA QUADRIENNALE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IFTS         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43372" y="2019466"/>
            <a:ext cx="755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IeFP </a:t>
            </a:r>
            <a:endParaRPr lang="en-US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932752" y="2796235"/>
            <a:ext cx="867023" cy="3943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48000" y="3105150"/>
            <a:ext cx="0" cy="581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48000" y="4321297"/>
            <a:ext cx="0" cy="581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" idx="3"/>
          </p:cNvCxnSpPr>
          <p:nvPr/>
        </p:nvCxnSpPr>
        <p:spPr>
          <a:xfrm flipH="1">
            <a:off x="5004887" y="3512303"/>
            <a:ext cx="794889" cy="52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932752" y="4212656"/>
            <a:ext cx="867023" cy="3943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352501" y="3828811"/>
            <a:ext cx="0" cy="581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560924" y="4784471"/>
            <a:ext cx="1238851" cy="4439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81750" y="2514600"/>
            <a:ext cx="165735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896102" y="2428695"/>
            <a:ext cx="867023" cy="52289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64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37705" y="2856863"/>
            <a:ext cx="95571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 ISTITUTI PROFESSIONALI COME SCUOLE TERRITORIALI PER L’INNOVAZIONE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37705" y="3641057"/>
            <a:ext cx="10499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 ISTITUTI PROFESSIONALI COME REALE OPPORTUNITA’ PER IL MONDO DEL LAVORO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137705" y="4425251"/>
            <a:ext cx="8112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GLI ISTITUTI PROFESSIONALI PER LO SVILUPPO DEL MADE IN ITALY</a:t>
            </a:r>
            <a:endParaRPr lang="it-IT" sz="20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37705" y="1479644"/>
            <a:ext cx="80685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PER UNA NUOVA ISTRUZIONE PROFESSIONALE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29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37705" y="2600191"/>
            <a:ext cx="5457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Gli indirizzi di studio si rinnovano, grazie a: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92946" y="3125406"/>
            <a:ext cx="999568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Profili di uscita spendibili sul mercato del lavoro anche a medio e lungo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Massima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attenzione per i settori produttivi caratterizzanti il Made in Italy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Distribuzione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equilibrata delle attività e degli insegnamenti tra area </a:t>
            </a:r>
            <a:b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istruzione generale e area di indirizzo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37705" y="1479644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NUOVI INDIRIZZI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76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0356" y="2095751"/>
            <a:ext cx="8323754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Agricoltura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sviluppo rurale,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valorizzazione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dei prodotti del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territorio 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gestione delle risorse forestali 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montane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Pesca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commerciale e produzioni ittiche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Industria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Artigianato per il Made in Italy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Manutenzione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assistenza tecnica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Gestione delle acque e risanamento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ambientale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Servizi commerciali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Enogastronomia e ospitalità alberghiera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Servizi culturali e dello spettacolo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Servizi per la sanità e l’assistenza sociale</a:t>
            </a:r>
          </a:p>
          <a:p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Arti ausiliarie delle professioni sanitarie: </a:t>
            </a:r>
            <a:r>
              <a:rPr lang="it-IT" sz="2000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odontotecnico</a:t>
            </a:r>
          </a:p>
          <a:p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ausiliarie delle professioni sanitarie</a:t>
            </a:r>
            <a:r>
              <a:rPr lang="it-IT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it-IT" sz="2000" u="sng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ottico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7705" y="1479644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NUOVI INDIRIZZI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06419" y="2097215"/>
            <a:ext cx="498918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a)</a:t>
            </a:r>
          </a:p>
          <a:p>
            <a:pPr algn="r"/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b)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l)</a:t>
            </a:r>
          </a:p>
          <a:p>
            <a:pPr algn="r"/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m)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41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37705" y="1231994"/>
            <a:ext cx="39693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 smtClean="0">
                <a:solidFill>
                  <a:srgbClr val="1E6E9E"/>
                </a:solidFill>
                <a:latin typeface="Impact" panose="020B0806030902050204" pitchFamily="34" charset="0"/>
              </a:rPr>
              <a:t>NUOVI QUADRI ORARI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1558" y="2070906"/>
            <a:ext cx="3375642" cy="440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D.P.R. 87/2010</a:t>
            </a:r>
          </a:p>
        </p:txBody>
      </p:sp>
      <p:sp>
        <p:nvSpPr>
          <p:cNvPr id="6" name="Rectangle 5"/>
          <p:cNvSpPr/>
          <p:nvPr/>
        </p:nvSpPr>
        <p:spPr>
          <a:xfrm>
            <a:off x="891558" y="2658083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1558" y="2658083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1° BIENNIO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088" y="2658083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generale</a:t>
            </a:r>
          </a:p>
          <a:p>
            <a:pPr algn="ctr"/>
            <a:r>
              <a:rPr lang="it-IT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1320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 </a:t>
            </a:r>
            <a:r>
              <a:rPr lang="it-IT" sz="1200" b="1" dirty="0" smtClean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discipline</a:t>
            </a:r>
            <a:endParaRPr lang="it-IT" sz="1200" b="1" dirty="0">
              <a:solidFill>
                <a:srgbClr val="FFC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91558" y="4481064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1558" y="4481064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76088" y="4481064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generale</a:t>
            </a:r>
          </a:p>
          <a:p>
            <a:pPr algn="ctr"/>
            <a:r>
              <a:rPr lang="it-IT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1485 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discipline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19187" y="2658083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792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 5 a 7 discipline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119187" y="4481064"/>
            <a:ext cx="1148013" cy="1723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20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1683 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rgbClr val="FFC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 4 a 7 discipline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857750" y="3154703"/>
            <a:ext cx="1473788" cy="730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4857750" y="4977684"/>
            <a:ext cx="1473788" cy="730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922088" y="2070906"/>
            <a:ext cx="3375642" cy="440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D. Lgs. 61/2017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922088" y="2658083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22088" y="2658083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1° BIENNIO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06618" y="2658084"/>
            <a:ext cx="1148013" cy="17232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generale</a:t>
            </a: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1188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assi culturali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922088" y="4481064"/>
            <a:ext cx="43088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22088" y="4481064"/>
            <a:ext cx="430887" cy="17232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it-IT" sz="1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TRIENNIO</a:t>
            </a:r>
            <a:endPara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06618" y="4481064"/>
            <a:ext cx="1148013" cy="17232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istruzione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generale</a:t>
            </a: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1386 h</a:t>
            </a:r>
          </a:p>
          <a:p>
            <a:pPr algn="ctr"/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 assi culturali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149717" y="2658084"/>
            <a:ext cx="1148013" cy="17232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1400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924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 scient./tecn.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149717" y="4481064"/>
            <a:ext cx="1148013" cy="17232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Area di </a:t>
            </a:r>
            <a:r>
              <a:rPr lang="it-IT" sz="14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indirizzo</a:t>
            </a:r>
          </a:p>
          <a:p>
            <a:pPr algn="ctr"/>
            <a:endParaRPr lang="it-IT" sz="1400" b="1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2000" b="1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1782 h</a:t>
            </a:r>
            <a:endParaRPr lang="it-IT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it-IT" sz="1200" b="1" dirty="0">
                <a:solidFill>
                  <a:schemeClr val="accent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 scient./tecn.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503488" y="2658083"/>
            <a:ext cx="710567" cy="172324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dirty="0">
              <a:solidFill>
                <a:srgbClr val="00009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503488" y="2658083"/>
            <a:ext cx="738664" cy="172324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cui 264 h personalizzazione apprendimenti</a:t>
            </a:r>
          </a:p>
        </p:txBody>
      </p:sp>
    </p:spTree>
    <p:extLst>
      <p:ext uri="{BB962C8B-B14F-4D97-AF65-F5344CB8AC3E}">
        <p14:creationId xmlns:p14="http://schemas.microsoft.com/office/powerpoint/2010/main" val="4045543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604041"/>
            <a:ext cx="9509334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MENO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DISCIPLINE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PIU’ LABORATORI E PIU’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COMPRESENZE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BIENNIO UNITARIO PER RAGGIUNGERE GLI OBIETTIVI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FONDAMENTALI </a:t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DELL’OBBLIGO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ISTRUZIONE E PER CREARE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BASI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FORMAZIONE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PROFESSIONALIZZANTE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TRIENNIO PER CONSOLIDARE, APPROFONDIRE,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SPECIALIZZARE </a:t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COMPETENZE, ABILITA’ 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CONOSCENZE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5725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UN NUOVO MODELLO DIDATTICO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06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122781"/>
            <a:ext cx="10236520" cy="4093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DIDATTICA PER COMPETENZE BASATA SULLE UNITA’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APPRENDIMENTO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VALORIZZA LE COMPETENZE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CIASCUN ALUNNO PUO’ AVERE ACQUISITO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ANCHE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CONTESTI NON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SCOLASTICI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DIDATTICA CHE PRIVILEGIA L’ESPERIENZA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LABORATORIALE 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CONTESTI </a:t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OPERATIVI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DIDATTICA PERSONALIZZATA CON IL PROGETTO FORMATIVO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INDIVIDUALE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SONO DISPONIBILI FINO A 264  ORE NEL BIENNIO PER PERSONALIZZARE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CIASCUNO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TUTTI GLI STUDENTI SONO SEGUITI GRAZIE AD ATTIVITA’ DI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TUTORAGGIO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5725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UN NUOVO MODELLO DIDATTICO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89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2604041"/>
            <a:ext cx="8169609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PIU’ FLESSIBILITA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POSSIBILITA’ DI PASSAGGIO TRA 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SISTEMI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POSSIBILITA’ DI CONSEGUIRE UNA QUALIFICA TRIENNALE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DIPLOMA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QUADRIENNALE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CORRELAZIONI CON I TERRITORI E CON IL MONDO DEL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LAVORO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SPENDIBILITA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 DEL TITOLO DI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STUDIO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4678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MAGGIORI OPPORTUNITA’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85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946" y="3141448"/>
            <a:ext cx="947355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 UNA SOLIDA BASE DI ISTRUZIONE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 COMPETENZE TECNICHE,  SCIENTIFICHE, TECNOLOGICO DIGITALI 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OPERATIVE  CHE GLI PERMETTONO DI INSERIRSI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it-IT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CONTESTI PROFESSIONALI COLLEGATI ALL’INDIRIZZO DI STUDIO </a:t>
            </a:r>
            <a:r>
              <a:rPr lang="it-IT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SCELTO</a:t>
            </a:r>
            <a:endParaRPr lang="it-IT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7705" y="1479644"/>
            <a:ext cx="100289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ALLA FINE DEL PERCOSO DI ISTRUZIONE PROFESSIONALE, </a:t>
            </a:r>
            <a:endParaRPr lang="it-IT" sz="3600" dirty="0" smtClean="0">
              <a:solidFill>
                <a:srgbClr val="1E6E9E"/>
              </a:solidFill>
              <a:latin typeface="Impact" panose="020B0806030902050204" pitchFamily="34" charset="0"/>
            </a:endParaRPr>
          </a:p>
          <a:p>
            <a:r>
              <a:rPr lang="it-IT" sz="3600" dirty="0" smtClean="0">
                <a:solidFill>
                  <a:srgbClr val="1E6E9E"/>
                </a:solidFill>
                <a:latin typeface="Impact" panose="020B0806030902050204" pitchFamily="34" charset="0"/>
              </a:rPr>
              <a:t>IL </a:t>
            </a:r>
            <a:r>
              <a:rPr lang="it-IT" sz="3600" dirty="0">
                <a:solidFill>
                  <a:srgbClr val="1E6E9E"/>
                </a:solidFill>
                <a:latin typeface="Impact" panose="020B0806030902050204" pitchFamily="34" charset="0"/>
              </a:rPr>
              <a:t>DIPLOMATO:</a:t>
            </a:r>
            <a:endParaRPr lang="en-US" sz="3600" dirty="0">
              <a:solidFill>
                <a:srgbClr val="1E6E9E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70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398</Words>
  <Application>Microsoft Office PowerPoint</Application>
  <PresentationFormat>Personalizzato</PresentationFormat>
  <Paragraphs>130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 Light</vt:lpstr>
      <vt:lpstr>Calibri</vt:lpstr>
      <vt:lpstr>Open Sans Semibold</vt:lpstr>
      <vt:lpstr>Impact</vt:lpstr>
      <vt:lpstr>Open Sans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 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D'Orazio, Fabrizio</dc:creator>
  <cp:lastModifiedBy>agrifuturo21</cp:lastModifiedBy>
  <cp:revision>19</cp:revision>
  <dcterms:created xsi:type="dcterms:W3CDTF">2018-01-19T13:43:00Z</dcterms:created>
  <dcterms:modified xsi:type="dcterms:W3CDTF">2018-02-02T08:33:59Z</dcterms:modified>
</cp:coreProperties>
</file>